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68" r:id="rId4"/>
    <p:sldId id="269" r:id="rId5"/>
    <p:sldId id="259" r:id="rId6"/>
    <p:sldId id="260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BE1EAD-5D27-4E47-970E-490EB4B9E6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de-DE" dirty="0"/>
            </a:br>
            <a:r>
              <a:rPr lang="de-DE" dirty="0" err="1"/>
              <a:t>Bakery</a:t>
            </a:r>
            <a:r>
              <a:rPr lang="de-DE" dirty="0"/>
              <a:t> Sales </a:t>
            </a:r>
            <a:r>
              <a:rPr lang="de-DE" dirty="0" err="1"/>
              <a:t>Prediction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85204A0-023A-49B5-AF19-81779C6BDB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de-DE" dirty="0"/>
              <a:t>Project </a:t>
            </a:r>
            <a:r>
              <a:rPr lang="de-DE" dirty="0" err="1"/>
              <a:t>Presentation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Opencampus</a:t>
            </a:r>
            <a:endParaRPr lang="de-DE" dirty="0"/>
          </a:p>
          <a:p>
            <a:pPr algn="ctr"/>
            <a:r>
              <a:rPr lang="de-DE" dirty="0"/>
              <a:t>„Einführung in Data Science and </a:t>
            </a:r>
            <a:r>
              <a:rPr lang="de-DE" dirty="0" err="1"/>
              <a:t>Machine</a:t>
            </a:r>
            <a:r>
              <a:rPr lang="de-DE" dirty="0"/>
              <a:t> Learning 24/25“</a:t>
            </a:r>
          </a:p>
          <a:p>
            <a:pPr algn="ctr"/>
            <a:r>
              <a:rPr lang="de-DE" dirty="0"/>
              <a:t>Group 3: Marcel </a:t>
            </a:r>
            <a:r>
              <a:rPr lang="de-DE" dirty="0" err="1"/>
              <a:t>Agena</a:t>
            </a:r>
            <a:r>
              <a:rPr lang="de-DE" dirty="0"/>
              <a:t>, </a:t>
            </a:r>
            <a:r>
              <a:rPr lang="de-DE" dirty="0" err="1"/>
              <a:t>Loky</a:t>
            </a:r>
            <a:r>
              <a:rPr lang="de-DE" dirty="0"/>
              <a:t> Stein, Sebastian Megow</a:t>
            </a:r>
          </a:p>
        </p:txBody>
      </p:sp>
    </p:spTree>
    <p:extLst>
      <p:ext uri="{BB962C8B-B14F-4D97-AF65-F5344CB8AC3E}">
        <p14:creationId xmlns:p14="http://schemas.microsoft.com/office/powerpoint/2010/main" val="2767193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E38C1D-988B-41BD-9B05-BEDC81DF2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94546"/>
            <a:ext cx="9905998" cy="1478570"/>
          </a:xfrm>
        </p:spPr>
        <p:txBody>
          <a:bodyPr/>
          <a:lstStyle/>
          <a:p>
            <a:r>
              <a:rPr lang="de-DE" dirty="0"/>
              <a:t>Variablen &amp; Feature Engineering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E8DBB8-9A4A-4733-A4A6-A03752709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2848" y="914400"/>
            <a:ext cx="9864563" cy="5209563"/>
          </a:xfrm>
        </p:spPr>
        <p:txBody>
          <a:bodyPr>
            <a:normAutofit/>
          </a:bodyPr>
          <a:lstStyle/>
          <a:p>
            <a:r>
              <a:rPr lang="en-GB" sz="1600" dirty="0" err="1"/>
              <a:t>Binäre</a:t>
            </a:r>
            <a:r>
              <a:rPr lang="en-GB" sz="1600" dirty="0"/>
              <a:t> </a:t>
            </a:r>
            <a:r>
              <a:rPr lang="en-GB" sz="1600" dirty="0" err="1"/>
              <a:t>Variablen</a:t>
            </a:r>
            <a:r>
              <a:rPr lang="en-GB" sz="1600" dirty="0"/>
              <a:t>: </a:t>
            </a:r>
            <a:r>
              <a:rPr lang="en-GB" sz="1600" dirty="0">
                <a:sym typeface="Wingdings" panose="05000000000000000000" pitchFamily="2" charset="2"/>
              </a:rPr>
              <a:t> </a:t>
            </a:r>
            <a:r>
              <a:rPr lang="en-GB" sz="1600" dirty="0" err="1">
                <a:sym typeface="Wingdings" panose="05000000000000000000" pitchFamily="2" charset="2"/>
              </a:rPr>
              <a:t>nein</a:t>
            </a:r>
            <a:r>
              <a:rPr lang="en-GB" sz="1600" dirty="0">
                <a:sym typeface="Wingdings" panose="05000000000000000000" pitchFamily="2" charset="2"/>
              </a:rPr>
              <a:t>: 0, </a:t>
            </a:r>
            <a:r>
              <a:rPr lang="en-GB" sz="1600" dirty="0" err="1">
                <a:sym typeface="Wingdings" panose="05000000000000000000" pitchFamily="2" charset="2"/>
              </a:rPr>
              <a:t>ja</a:t>
            </a:r>
            <a:r>
              <a:rPr lang="en-GB" sz="1600" dirty="0">
                <a:sym typeface="Wingdings" panose="05000000000000000000" pitchFamily="2" charset="2"/>
              </a:rPr>
              <a:t>: 1 </a:t>
            </a:r>
            <a:endParaRPr lang="en-GB" sz="1600" dirty="0"/>
          </a:p>
          <a:p>
            <a:pPr lvl="1"/>
            <a:r>
              <a:rPr lang="en-GB" sz="1600" dirty="0" err="1"/>
              <a:t>KiWo</a:t>
            </a:r>
            <a:r>
              <a:rPr lang="en-GB" sz="1600" dirty="0"/>
              <a:t>: </a:t>
            </a:r>
            <a:r>
              <a:rPr lang="en-GB" sz="1600" dirty="0" err="1"/>
              <a:t>Kieler</a:t>
            </a:r>
            <a:r>
              <a:rPr lang="en-GB" sz="1600" dirty="0"/>
              <a:t> </a:t>
            </a:r>
            <a:r>
              <a:rPr lang="en-GB" sz="1600" dirty="0" err="1"/>
              <a:t>Woche</a:t>
            </a:r>
            <a:endParaRPr lang="en-GB" sz="1600" dirty="0"/>
          </a:p>
          <a:p>
            <a:pPr lvl="1"/>
            <a:r>
              <a:rPr lang="en-GB" sz="1600" dirty="0" err="1"/>
              <a:t>Is_Ferien</a:t>
            </a:r>
            <a:r>
              <a:rPr lang="en-GB" sz="1600" dirty="0"/>
              <a:t> </a:t>
            </a:r>
            <a:r>
              <a:rPr lang="en-GB" sz="1600" dirty="0">
                <a:sym typeface="Wingdings" panose="05000000000000000000" pitchFamily="2" charset="2"/>
              </a:rPr>
              <a:t> </a:t>
            </a:r>
            <a:r>
              <a:rPr lang="en-GB" sz="1600" dirty="0" err="1">
                <a:sym typeface="Wingdings" panose="05000000000000000000" pitchFamily="2" charset="2"/>
              </a:rPr>
              <a:t>Ferien</a:t>
            </a:r>
            <a:r>
              <a:rPr lang="en-GB" sz="1600" dirty="0">
                <a:sym typeface="Wingdings" panose="05000000000000000000" pitchFamily="2" charset="2"/>
              </a:rPr>
              <a:t> Schleswig-Holstein</a:t>
            </a:r>
          </a:p>
          <a:p>
            <a:pPr lvl="1"/>
            <a:r>
              <a:rPr lang="en-GB" sz="1600" dirty="0" err="1"/>
              <a:t>Christmas_Sales</a:t>
            </a:r>
            <a:r>
              <a:rPr lang="en-GB" sz="1600" dirty="0"/>
              <a:t>: </a:t>
            </a:r>
            <a:r>
              <a:rPr lang="en-GB" sz="1600" dirty="0" err="1"/>
              <a:t>Weihnachtsverkauf</a:t>
            </a:r>
            <a:r>
              <a:rPr lang="en-GB" sz="1600" dirty="0"/>
              <a:t> Datum von 1.12. bis 24.12. </a:t>
            </a:r>
          </a:p>
          <a:p>
            <a:pPr lvl="1"/>
            <a:r>
              <a:rPr lang="en-GB" sz="1600" dirty="0" err="1"/>
              <a:t>Sommerferien_Flag</a:t>
            </a:r>
            <a:r>
              <a:rPr lang="en-GB" sz="1600" dirty="0"/>
              <a:t>: </a:t>
            </a:r>
            <a:r>
              <a:rPr lang="en-GB" sz="1600" dirty="0" err="1"/>
              <a:t>Sommerferien</a:t>
            </a:r>
            <a:endParaRPr lang="en-GB" sz="1600" dirty="0"/>
          </a:p>
          <a:p>
            <a:pPr lvl="1"/>
            <a:r>
              <a:rPr lang="en-GB" sz="1600" dirty="0"/>
              <a:t>Holiday: </a:t>
            </a:r>
            <a:r>
              <a:rPr lang="en-GB" sz="1600" dirty="0" err="1"/>
              <a:t>Feiertag</a:t>
            </a:r>
            <a:r>
              <a:rPr lang="en-GB" sz="1600" dirty="0"/>
              <a:t> </a:t>
            </a:r>
          </a:p>
          <a:p>
            <a:pPr lvl="1"/>
            <a:r>
              <a:rPr lang="en-GB" sz="1600" dirty="0" err="1"/>
              <a:t>Is_Weekend</a:t>
            </a:r>
            <a:r>
              <a:rPr lang="en-GB" sz="1600" dirty="0">
                <a:sym typeface="Wingdings" panose="05000000000000000000" pitchFamily="2" charset="2"/>
              </a:rPr>
              <a:t>: </a:t>
            </a:r>
            <a:r>
              <a:rPr lang="en-GB" sz="1600" dirty="0" err="1">
                <a:sym typeface="Wingdings" panose="05000000000000000000" pitchFamily="2" charset="2"/>
              </a:rPr>
              <a:t>Wochenende</a:t>
            </a:r>
            <a:endParaRPr lang="en-GB" sz="1600" dirty="0">
              <a:sym typeface="Wingdings" panose="05000000000000000000" pitchFamily="2" charset="2"/>
            </a:endParaRPr>
          </a:p>
          <a:p>
            <a:r>
              <a:rPr lang="de-DE" sz="1600" dirty="0"/>
              <a:t>Kategorische Daten </a:t>
            </a:r>
            <a:endParaRPr lang="en-GB" sz="1600" dirty="0"/>
          </a:p>
          <a:p>
            <a:pPr lvl="1"/>
            <a:r>
              <a:rPr lang="en-GB" sz="1600" dirty="0" err="1"/>
              <a:t>Ferien_Category</a:t>
            </a:r>
            <a:r>
              <a:rPr lang="en-GB" sz="1600" dirty="0"/>
              <a:t>: </a:t>
            </a:r>
            <a:r>
              <a:rPr lang="en-GB" sz="1600" dirty="0" err="1"/>
              <a:t>Ferienart</a:t>
            </a:r>
            <a:r>
              <a:rPr lang="en-GB" sz="1600" dirty="0"/>
              <a:t> (</a:t>
            </a:r>
            <a:r>
              <a:rPr lang="en-GB" sz="1600" dirty="0" err="1"/>
              <a:t>Ostern</a:t>
            </a:r>
            <a:r>
              <a:rPr lang="en-GB" sz="1600" dirty="0"/>
              <a:t>, </a:t>
            </a:r>
            <a:r>
              <a:rPr lang="en-GB" sz="1600" dirty="0" err="1"/>
              <a:t>Pfingsten</a:t>
            </a:r>
            <a:r>
              <a:rPr lang="en-GB" sz="1600" dirty="0"/>
              <a:t>, Sommer, Herbst, </a:t>
            </a:r>
            <a:r>
              <a:rPr lang="en-GB" sz="1600" dirty="0" err="1"/>
              <a:t>Weihnachten</a:t>
            </a:r>
            <a:r>
              <a:rPr lang="en-GB" sz="1600" dirty="0"/>
              <a:t> in Schleswig-Holstein)</a:t>
            </a:r>
          </a:p>
          <a:p>
            <a:pPr lvl="1"/>
            <a:r>
              <a:rPr lang="en-GB" sz="1600" dirty="0" err="1"/>
              <a:t>Weihnachten_Sommer</a:t>
            </a:r>
            <a:r>
              <a:rPr lang="en-GB" sz="1600" dirty="0"/>
              <a:t>: </a:t>
            </a:r>
            <a:r>
              <a:rPr lang="en-GB" sz="1600" dirty="0" err="1"/>
              <a:t>nein</a:t>
            </a:r>
            <a:r>
              <a:rPr lang="en-GB" sz="1600" dirty="0"/>
              <a:t>: 0, Sommerferien:1, </a:t>
            </a:r>
            <a:r>
              <a:rPr lang="en-GB" sz="1600" dirty="0" err="1"/>
              <a:t>Weihnachtsferien</a:t>
            </a:r>
            <a:r>
              <a:rPr lang="en-GB" sz="1600" dirty="0"/>
              <a:t>: 2</a:t>
            </a:r>
          </a:p>
          <a:p>
            <a:pPr lvl="1"/>
            <a:r>
              <a:rPr lang="en-GB" sz="1600" dirty="0" err="1"/>
              <a:t>Temperature_Category</a:t>
            </a:r>
            <a:r>
              <a:rPr lang="en-GB" sz="1600" dirty="0"/>
              <a:t> </a:t>
            </a:r>
            <a:r>
              <a:rPr lang="en-GB" sz="1600" dirty="0">
                <a:sym typeface="Wingdings" panose="05000000000000000000" pitchFamily="2" charset="2"/>
              </a:rPr>
              <a:t> </a:t>
            </a:r>
            <a:r>
              <a:rPr lang="en-GB" sz="1600" dirty="0" err="1">
                <a:sym typeface="Wingdings" panose="05000000000000000000" pitchFamily="2" charset="2"/>
              </a:rPr>
              <a:t>sehr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kalt</a:t>
            </a:r>
            <a:r>
              <a:rPr lang="en-GB" sz="1600" dirty="0">
                <a:sym typeface="Wingdings" panose="05000000000000000000" pitchFamily="2" charset="2"/>
              </a:rPr>
              <a:t>: &lt;0 °C , </a:t>
            </a:r>
            <a:r>
              <a:rPr lang="en-GB" sz="1600" dirty="0" err="1">
                <a:sym typeface="Wingdings" panose="05000000000000000000" pitchFamily="2" charset="2"/>
              </a:rPr>
              <a:t>kalt</a:t>
            </a:r>
            <a:r>
              <a:rPr lang="en-GB" sz="1600" dirty="0">
                <a:sym typeface="Wingdings" panose="05000000000000000000" pitchFamily="2" charset="2"/>
              </a:rPr>
              <a:t>: 0-10°, warm 10-20°C, </a:t>
            </a:r>
            <a:r>
              <a:rPr lang="en-GB" sz="1600" dirty="0" err="1">
                <a:sym typeface="Wingdings" panose="05000000000000000000" pitchFamily="2" charset="2"/>
              </a:rPr>
              <a:t>sehr</a:t>
            </a:r>
            <a:r>
              <a:rPr lang="en-GB" sz="1600" dirty="0">
                <a:sym typeface="Wingdings" panose="05000000000000000000" pitchFamily="2" charset="2"/>
              </a:rPr>
              <a:t> warm &gt;20°C</a:t>
            </a:r>
            <a:endParaRPr lang="en-GB" sz="1600" dirty="0"/>
          </a:p>
          <a:p>
            <a:pPr lvl="1"/>
            <a:r>
              <a:rPr lang="en-GB" sz="1600" dirty="0" err="1"/>
              <a:t>Wind_Status</a:t>
            </a:r>
            <a:r>
              <a:rPr lang="en-GB" sz="1600" dirty="0"/>
              <a:t>: </a:t>
            </a:r>
            <a:r>
              <a:rPr lang="en-GB" sz="1600" dirty="0" err="1">
                <a:sym typeface="Wingdings" panose="05000000000000000000" pitchFamily="2" charset="2"/>
              </a:rPr>
              <a:t>aus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Beaufordskala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für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Windgeschwindigkeit</a:t>
            </a:r>
            <a:r>
              <a:rPr lang="en-GB" sz="1600" dirty="0">
                <a:sym typeface="Wingdings" panose="05000000000000000000" pitchFamily="2" charset="2"/>
              </a:rPr>
              <a:t> (0-6)</a:t>
            </a:r>
            <a:endParaRPr lang="en-GB" sz="1600" dirty="0"/>
          </a:p>
          <a:p>
            <a:pPr lvl="1"/>
            <a:r>
              <a:rPr lang="en-GB" sz="1600" dirty="0" err="1"/>
              <a:t>Rain_Status</a:t>
            </a:r>
            <a:r>
              <a:rPr lang="en-GB" sz="1600" dirty="0"/>
              <a:t>: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Kategorisiert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aus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Wettercode</a:t>
            </a:r>
            <a:endParaRPr lang="en-GB" sz="1600" dirty="0"/>
          </a:p>
          <a:p>
            <a:pPr lvl="1"/>
            <a:r>
              <a:rPr lang="en-GB" sz="1600" dirty="0" err="1"/>
              <a:t>Cloud_Status</a:t>
            </a:r>
            <a:r>
              <a:rPr lang="en-GB" sz="1600" dirty="0"/>
              <a:t>: </a:t>
            </a:r>
            <a:r>
              <a:rPr lang="en-GB" sz="1600" dirty="0" err="1"/>
              <a:t>Basierend</a:t>
            </a:r>
            <a:r>
              <a:rPr lang="en-GB" sz="1600" dirty="0"/>
              <a:t> auf </a:t>
            </a:r>
            <a:r>
              <a:rPr lang="en-GB" sz="1600" dirty="0" err="1"/>
              <a:t>Bewölkung</a:t>
            </a:r>
            <a:r>
              <a:rPr lang="en-GB" sz="1600" dirty="0"/>
              <a:t>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E355982-1D1A-4568-A9D4-096A424737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61" t="28484" r="28990" b="19570"/>
          <a:stretch/>
        </p:blipFill>
        <p:spPr>
          <a:xfrm>
            <a:off x="7860484" y="1174458"/>
            <a:ext cx="3170338" cy="246446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242CB46-62A2-41FE-8811-FCD6849677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124" t="37334" r="27201" b="32781"/>
          <a:stretch/>
        </p:blipFill>
        <p:spPr>
          <a:xfrm>
            <a:off x="7952764" y="5027855"/>
            <a:ext cx="2967972" cy="129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960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215070-F866-4B00-A585-AAD20E90A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168" y="227900"/>
            <a:ext cx="9905998" cy="1478570"/>
          </a:xfrm>
        </p:spPr>
        <p:txBody>
          <a:bodyPr/>
          <a:lstStyle/>
          <a:p>
            <a:r>
              <a:rPr lang="de-DE" dirty="0"/>
              <a:t>Beispiel: Umsätze Nach Bewölkung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1CAEA8D-8912-4EC3-AF4E-57F5B1F4A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D7D2748-4C60-4481-AFAF-E3BD086093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02"/>
          <a:stretch/>
        </p:blipFill>
        <p:spPr>
          <a:xfrm>
            <a:off x="7097772" y="1493240"/>
            <a:ext cx="3925650" cy="240764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6A47A07-11B2-430B-A2F7-B5E5CA577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092" y="1593908"/>
            <a:ext cx="6557063" cy="421966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084E822-2230-4FE5-95C7-045EA2FCB2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510" t="57160" r="38398" b="6192"/>
          <a:stretch/>
        </p:blipFill>
        <p:spPr>
          <a:xfrm>
            <a:off x="7110524" y="3911306"/>
            <a:ext cx="3929385" cy="2484623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4E659AD-9B72-4506-9E2D-AE83E8892DD4}"/>
              </a:ext>
            </a:extLst>
          </p:cNvPr>
          <p:cNvSpPr txBox="1"/>
          <p:nvPr/>
        </p:nvSpPr>
        <p:spPr>
          <a:xfrm>
            <a:off x="7608815" y="1577130"/>
            <a:ext cx="1946246" cy="369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Bewölkung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577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215070-F866-4B00-A585-AAD20E90A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168" y="227900"/>
            <a:ext cx="9905998" cy="1478570"/>
          </a:xfrm>
        </p:spPr>
        <p:txBody>
          <a:bodyPr/>
          <a:lstStyle/>
          <a:p>
            <a:r>
              <a:rPr lang="de-DE" dirty="0"/>
              <a:t>Beispiel: Umsätze Nach Ferien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1B6CCA49-6AF6-4FF5-9ADD-A5541E36D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657C262-91D4-40E0-8868-4B258AA8D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68" y="1518082"/>
            <a:ext cx="6767419" cy="449494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00EA237-17E2-4F55-87CA-8DDDFC9E7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823" y="1064720"/>
            <a:ext cx="3424811" cy="2627657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BE1D365B-915D-4347-9E2A-1EA4DE1A83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481" t="40333" r="32354" b="13657"/>
          <a:stretch/>
        </p:blipFill>
        <p:spPr>
          <a:xfrm>
            <a:off x="7534449" y="3749879"/>
            <a:ext cx="3468305" cy="274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4F6613-EDA6-426C-9203-DBE9B2D6F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Lineares 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920009-EC2E-4ADB-96A3-A2BBF3E45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4628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F43829-515C-4D6D-B9A7-00C33543F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Missing</a:t>
            </a:r>
            <a:r>
              <a:rPr lang="de-DE" dirty="0"/>
              <a:t> Value Imputation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73696C-38FF-422A-839E-AFB2D4683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1949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8A5161-2F8D-4412-A82A-21D2B2E77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0" i="0" dirty="0">
                <a:effectLst/>
                <a:latin typeface="Roboto"/>
              </a:rPr>
              <a:t>Source Code zur Definition des neuronalen Netzes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6E7914-662E-4130-B6AF-2B2C81A97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# </a:t>
            </a:r>
            <a:r>
              <a:rPr lang="de-DE" sz="1400" dirty="0" err="1"/>
              <a:t>Build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neural</a:t>
            </a:r>
            <a:r>
              <a:rPr lang="de-DE" sz="1400" dirty="0"/>
              <a:t> network </a:t>
            </a:r>
            <a:r>
              <a:rPr lang="de-DE" sz="1400" dirty="0" err="1"/>
              <a:t>model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 err="1"/>
              <a:t>model</a:t>
            </a:r>
            <a:r>
              <a:rPr lang="de-DE" sz="1400" dirty="0"/>
              <a:t> = </a:t>
            </a:r>
            <a:r>
              <a:rPr lang="de-DE" sz="1400" dirty="0" err="1"/>
              <a:t>Sequential</a:t>
            </a:r>
            <a:r>
              <a:rPr lang="de-DE" sz="1400" dirty="0"/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</a:t>
            </a:r>
            <a:r>
              <a:rPr lang="de-DE" sz="1400" dirty="0" err="1"/>
              <a:t>Dense</a:t>
            </a:r>
            <a:r>
              <a:rPr lang="de-DE" sz="1400" dirty="0"/>
              <a:t>(64, </a:t>
            </a:r>
            <a:r>
              <a:rPr lang="de-DE" sz="1400" dirty="0" err="1"/>
              <a:t>input_dim</a:t>
            </a:r>
            <a:r>
              <a:rPr lang="de-DE" sz="1400" dirty="0"/>
              <a:t>=</a:t>
            </a:r>
            <a:r>
              <a:rPr lang="de-DE" sz="1400" dirty="0" err="1"/>
              <a:t>X_train.shape</a:t>
            </a:r>
            <a:r>
              <a:rPr lang="de-DE" sz="1400" dirty="0"/>
              <a:t>[1], </a:t>
            </a:r>
            <a:r>
              <a:rPr lang="de-DE" sz="1400" dirty="0" err="1"/>
              <a:t>activation</a:t>
            </a:r>
            <a:r>
              <a:rPr lang="de-DE" sz="1400" dirty="0"/>
              <a:t>='</a:t>
            </a:r>
            <a:r>
              <a:rPr lang="de-DE" sz="1400" dirty="0" err="1"/>
              <a:t>relu</a:t>
            </a:r>
            <a:r>
              <a:rPr lang="de-DE" sz="1400" dirty="0"/>
              <a:t>', </a:t>
            </a:r>
            <a:r>
              <a:rPr lang="de-DE" sz="1400" dirty="0" err="1"/>
              <a:t>kernel_regularizer</a:t>
            </a:r>
            <a:r>
              <a:rPr lang="de-DE" sz="1400" dirty="0"/>
              <a:t>=l2(0.01)),  # Input </a:t>
            </a:r>
            <a:r>
              <a:rPr lang="de-DE" sz="1400" dirty="0" err="1"/>
              <a:t>layer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L2 </a:t>
            </a:r>
            <a:r>
              <a:rPr lang="de-DE" sz="1400" dirty="0" err="1"/>
              <a:t>regularization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Dropout(0.3),  # Dropout </a:t>
            </a:r>
            <a:r>
              <a:rPr lang="de-DE" sz="1400" dirty="0" err="1"/>
              <a:t>layer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</a:t>
            </a:r>
            <a:r>
              <a:rPr lang="de-DE" sz="1400" dirty="0" err="1"/>
              <a:t>Dense</a:t>
            </a:r>
            <a:r>
              <a:rPr lang="de-DE" sz="1400" dirty="0"/>
              <a:t>(32, </a:t>
            </a:r>
            <a:r>
              <a:rPr lang="de-DE" sz="1400" dirty="0" err="1"/>
              <a:t>activation</a:t>
            </a:r>
            <a:r>
              <a:rPr lang="de-DE" sz="1400" dirty="0"/>
              <a:t>='</a:t>
            </a:r>
            <a:r>
              <a:rPr lang="de-DE" sz="1400" dirty="0" err="1"/>
              <a:t>relu</a:t>
            </a:r>
            <a:r>
              <a:rPr lang="de-DE" sz="1400" dirty="0"/>
              <a:t>', </a:t>
            </a:r>
            <a:r>
              <a:rPr lang="de-DE" sz="1400" dirty="0" err="1"/>
              <a:t>kernel_regularizer</a:t>
            </a:r>
            <a:r>
              <a:rPr lang="de-DE" sz="1400" dirty="0"/>
              <a:t>=l2(0.01)),  # Hidden </a:t>
            </a:r>
            <a:r>
              <a:rPr lang="de-DE" sz="1400" dirty="0" err="1"/>
              <a:t>layer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L2 </a:t>
            </a:r>
            <a:r>
              <a:rPr lang="de-DE" sz="1400" dirty="0" err="1"/>
              <a:t>regularization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Dropout(0.3),  # Dropout </a:t>
            </a:r>
            <a:r>
              <a:rPr lang="de-DE" sz="1400" dirty="0" err="1"/>
              <a:t>layer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</a:t>
            </a:r>
            <a:r>
              <a:rPr lang="de-DE" sz="1400" dirty="0" err="1"/>
              <a:t>Dense</a:t>
            </a:r>
            <a:r>
              <a:rPr lang="de-DE" sz="1400" dirty="0"/>
              <a:t>(16, </a:t>
            </a:r>
            <a:r>
              <a:rPr lang="de-DE" sz="1400" dirty="0" err="1"/>
              <a:t>activation</a:t>
            </a:r>
            <a:r>
              <a:rPr lang="de-DE" sz="1400" dirty="0"/>
              <a:t>='</a:t>
            </a:r>
            <a:r>
              <a:rPr lang="de-DE" sz="1400" dirty="0" err="1"/>
              <a:t>relu</a:t>
            </a:r>
            <a:r>
              <a:rPr lang="de-DE" sz="1400" dirty="0"/>
              <a:t>', </a:t>
            </a:r>
            <a:r>
              <a:rPr lang="de-DE" sz="1400" dirty="0" err="1"/>
              <a:t>kernel_regularizer</a:t>
            </a:r>
            <a:r>
              <a:rPr lang="de-DE" sz="1400" dirty="0"/>
              <a:t>=l2(0.01)),  # Hidden </a:t>
            </a:r>
            <a:r>
              <a:rPr lang="de-DE" sz="1400" dirty="0" err="1"/>
              <a:t>layer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L2 </a:t>
            </a:r>
            <a:r>
              <a:rPr lang="de-DE" sz="1400" dirty="0" err="1"/>
              <a:t>regularization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Dropout(0.3),  # Dropout </a:t>
            </a:r>
            <a:r>
              <a:rPr lang="de-DE" sz="1400" dirty="0" err="1"/>
              <a:t>layer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</a:t>
            </a:r>
            <a:r>
              <a:rPr lang="de-DE" sz="1400" dirty="0" err="1"/>
              <a:t>Dense</a:t>
            </a:r>
            <a:r>
              <a:rPr lang="de-DE" sz="1400" dirty="0"/>
              <a:t>(1, </a:t>
            </a:r>
            <a:r>
              <a:rPr lang="de-DE" sz="1400" dirty="0" err="1"/>
              <a:t>activation</a:t>
            </a:r>
            <a:r>
              <a:rPr lang="de-DE" sz="1400" dirty="0"/>
              <a:t>='linear')  # Output </a:t>
            </a:r>
            <a:r>
              <a:rPr lang="de-DE" sz="1400" dirty="0" err="1"/>
              <a:t>layer</a:t>
            </a:r>
            <a:r>
              <a:rPr lang="de-DE" sz="1400" dirty="0"/>
              <a:t> </a:t>
            </a:r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/>
              <a:t>regression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])</a:t>
            </a:r>
          </a:p>
          <a:p>
            <a:pPr marL="0" indent="0">
              <a:spcBef>
                <a:spcPts val="0"/>
              </a:spcBef>
              <a:buNone/>
            </a:pP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# </a:t>
            </a:r>
            <a:r>
              <a:rPr lang="de-DE" sz="1400" dirty="0" err="1"/>
              <a:t>Compile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model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 err="1"/>
              <a:t>model.compile</a:t>
            </a:r>
            <a:r>
              <a:rPr lang="de-DE" sz="1400" dirty="0"/>
              <a:t>(</a:t>
            </a:r>
            <a:r>
              <a:rPr lang="de-DE" sz="1400" dirty="0" err="1"/>
              <a:t>optimizer</a:t>
            </a:r>
            <a:r>
              <a:rPr lang="de-DE" sz="1400" dirty="0"/>
              <a:t>=Adam(</a:t>
            </a:r>
            <a:r>
              <a:rPr lang="de-DE" sz="1400" dirty="0" err="1"/>
              <a:t>learning_rate</a:t>
            </a:r>
            <a:r>
              <a:rPr lang="de-DE" sz="1400" dirty="0"/>
              <a:t>=0.001), </a:t>
            </a:r>
            <a:r>
              <a:rPr lang="de-DE" sz="1400" dirty="0" err="1"/>
              <a:t>loss</a:t>
            </a:r>
            <a:r>
              <a:rPr lang="de-DE" sz="1400" dirty="0"/>
              <a:t>='</a:t>
            </a:r>
            <a:r>
              <a:rPr lang="de-DE" sz="1400" dirty="0" err="1"/>
              <a:t>mse</a:t>
            </a:r>
            <a:r>
              <a:rPr lang="de-DE" sz="1400" dirty="0"/>
              <a:t>', </a:t>
            </a:r>
            <a:r>
              <a:rPr lang="de-DE" sz="1400" dirty="0" err="1"/>
              <a:t>metrics</a:t>
            </a:r>
            <a:r>
              <a:rPr lang="de-DE" sz="1400" dirty="0"/>
              <a:t>=['</a:t>
            </a:r>
            <a:r>
              <a:rPr lang="de-DE" sz="1400" dirty="0" err="1"/>
              <a:t>mae</a:t>
            </a:r>
            <a:r>
              <a:rPr lang="de-DE" sz="1400" dirty="0"/>
              <a:t>'])</a:t>
            </a:r>
          </a:p>
          <a:p>
            <a:pPr marL="0" indent="0"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146942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F31C4-B44E-3ECE-7822-A15D05179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D306D7-EAB2-C721-4DE6-808AE24D6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0" i="0" dirty="0">
                <a:effectLst/>
                <a:latin typeface="Roboto"/>
              </a:rPr>
              <a:t>Source Code zur Definition des neuronalen Netzes</a:t>
            </a:r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406C81-A68F-4C2E-5EB6-0D42E14D6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64" y="3332617"/>
            <a:ext cx="5004343" cy="31427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938C3A-6793-023F-257F-8BDFD464E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251" y="2428802"/>
            <a:ext cx="4952633" cy="314279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9BDB2E-359C-AEA0-7921-DDD12D963059}"/>
              </a:ext>
            </a:extLst>
          </p:cNvPr>
          <p:cNvSpPr/>
          <p:nvPr/>
        </p:nvSpPr>
        <p:spPr>
          <a:xfrm>
            <a:off x="8980334" y="2423659"/>
            <a:ext cx="2181563" cy="157654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MAPEs by Warengruppe: Warengruppe_1: 24.14% Warengruppe_2: 14.76% Warengruppe_3: 21.08% Warengruppe_4: 23.68% Warengruppe_5: 16.18% Warengruppe_6: 51.67%</a:t>
            </a:r>
          </a:p>
        </p:txBody>
      </p:sp>
    </p:spTree>
    <p:extLst>
      <p:ext uri="{BB962C8B-B14F-4D97-AF65-F5344CB8AC3E}">
        <p14:creationId xmlns:p14="http://schemas.microsoft.com/office/powerpoint/2010/main" val="648479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5A1C86-0C5E-41CF-B297-D75611CC3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Worst</a:t>
            </a:r>
            <a:r>
              <a:rPr lang="de-DE" dirty="0"/>
              <a:t> Fail</a:t>
            </a:r>
            <a:br>
              <a:rPr lang="de-DE" dirty="0"/>
            </a:br>
            <a:r>
              <a:rPr lang="de-DE" dirty="0"/>
              <a:t>Not </a:t>
            </a:r>
            <a:r>
              <a:rPr lang="de-DE" dirty="0" err="1"/>
              <a:t>starting</a:t>
            </a:r>
            <a:r>
              <a:rPr lang="de-DE" dirty="0"/>
              <a:t> </a:t>
            </a:r>
            <a:r>
              <a:rPr lang="de-DE" dirty="0" err="1"/>
              <a:t>early</a:t>
            </a:r>
            <a:endParaRPr lang="de-DE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3301FF2-D75F-FD52-BDD9-33CDE8AB60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9234" y="2014800"/>
            <a:ext cx="4102781" cy="4102781"/>
          </a:xfrm>
        </p:spPr>
      </p:pic>
    </p:spTree>
    <p:extLst>
      <p:ext uri="{BB962C8B-B14F-4D97-AF65-F5344CB8AC3E}">
        <p14:creationId xmlns:p14="http://schemas.microsoft.com/office/powerpoint/2010/main" val="41101561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392</Words>
  <Application>Microsoft Office PowerPoint</Application>
  <PresentationFormat>Breitbild</PresentationFormat>
  <Paragraphs>41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Roboto</vt:lpstr>
      <vt:lpstr>Trebuchet MS</vt:lpstr>
      <vt:lpstr>Tw Cen MT</vt:lpstr>
      <vt:lpstr>Wingdings</vt:lpstr>
      <vt:lpstr>Schaltkreis</vt:lpstr>
      <vt:lpstr> Bakery Sales Prediction</vt:lpstr>
      <vt:lpstr>Variablen &amp; Feature Engineering</vt:lpstr>
      <vt:lpstr>Beispiel: Umsätze Nach Bewölkung</vt:lpstr>
      <vt:lpstr>Beispiel: Umsätze Nach Ferien</vt:lpstr>
      <vt:lpstr>Lineares Modell</vt:lpstr>
      <vt:lpstr>Missing Value Imputation</vt:lpstr>
      <vt:lpstr>Source Code zur Definition des neuronalen Netzes</vt:lpstr>
      <vt:lpstr>Source Code zur Definition des neuronalen Netzes</vt:lpstr>
      <vt:lpstr>Worst Fail Not starting early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Bakery Sales Prediction</dc:title>
  <dc:creator>Megow</dc:creator>
  <cp:lastModifiedBy>Stein, Dorothea Fiona</cp:lastModifiedBy>
  <cp:revision>10</cp:revision>
  <dcterms:created xsi:type="dcterms:W3CDTF">2025-01-03T11:23:23Z</dcterms:created>
  <dcterms:modified xsi:type="dcterms:W3CDTF">2025-01-09T13:48:45Z</dcterms:modified>
</cp:coreProperties>
</file>

<file path=docProps/thumbnail.jpeg>
</file>